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8" r:id="rId4"/>
    <p:sldId id="259" r:id="rId5"/>
    <p:sldId id="286" r:id="rId6"/>
    <p:sldId id="288" r:id="rId7"/>
    <p:sldId id="287" r:id="rId8"/>
    <p:sldId id="260" r:id="rId9"/>
    <p:sldId id="261" r:id="rId10"/>
    <p:sldId id="262" r:id="rId11"/>
    <p:sldId id="263" r:id="rId12"/>
    <p:sldId id="266" r:id="rId13"/>
    <p:sldId id="277" r:id="rId14"/>
    <p:sldId id="278" r:id="rId15"/>
    <p:sldId id="289" r:id="rId16"/>
    <p:sldId id="279" r:id="rId17"/>
    <p:sldId id="280" r:id="rId18"/>
    <p:sldId id="281" r:id="rId19"/>
    <p:sldId id="282" r:id="rId20"/>
    <p:sldId id="283" r:id="rId21"/>
    <p:sldId id="284" r:id="rId22"/>
    <p:sldId id="285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4A546-9671-4324-B3CB-DC1285488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612079-D758-463F-B88B-79CB2D1D0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FECB18-9ECC-48BA-85F7-AE4CDDC4D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EE18-B941-4BC8-B677-2429C6F77329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1C230B-3F63-49A1-AC3F-9D8204360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18CEC6-96AE-4130-8533-FF86DC93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FD46-155B-49BA-A1CF-597BC9FD8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753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B3330-9AB3-4B19-847E-C709AE8A6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F585AE-9679-4A8F-9565-7B0A918B3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4C370-FE58-4229-B92E-42BEB741A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EE18-B941-4BC8-B677-2429C6F77329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9739A6-7B2A-4FC0-AC16-C15E9838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3560C7-9840-4255-8D0D-5F6D07D6E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FD46-155B-49BA-A1CF-597BC9FD8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83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29EBD4-0101-4764-A419-177A5F1D7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392795-C112-4023-A48B-7B6F54F934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9C36BD-8944-4E62-A1BD-69FDE05E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EE18-B941-4BC8-B677-2429C6F77329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7ABAA2-2D66-43A5-A237-792F5C6C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D703F-6139-4347-BC0D-FE1CC4FC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FD46-155B-49BA-A1CF-597BC9FD8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404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6D45829-845E-4924-A373-21CAA12DB844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EB8AA30-3D9D-46B3-9152-47C7DC2AE0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087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45829-845E-4924-A373-21CAA12DB844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8AA30-3D9D-46B3-9152-47C7DC2AE0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05112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45829-845E-4924-A373-21CAA12DB844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8AA30-3D9D-46B3-9152-47C7DC2AE0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2535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45829-845E-4924-A373-21CAA12DB844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8AA30-3D9D-46B3-9152-47C7DC2AE0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69301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45829-845E-4924-A373-21CAA12DB844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8AA30-3D9D-46B3-9152-47C7DC2AE0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107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45829-845E-4924-A373-21CAA12DB844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8AA30-3D9D-46B3-9152-47C7DC2AE0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32781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45829-845E-4924-A373-21CAA12DB844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8AA30-3D9D-46B3-9152-47C7DC2AE0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5761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06D45829-845E-4924-A373-21CAA12DB844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8AA30-3D9D-46B3-9152-47C7DC2AE0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533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62047-BC70-41C7-B4A3-4E0219CC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F8D658-806A-457B-B796-18F48DDE9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BCD3DC-6DDF-44FF-9DD2-94700A4D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EE18-B941-4BC8-B677-2429C6F77329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30654-22BD-41F5-8D94-2BF1BCF31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75BF88-8707-4B58-80D6-F65FBB7B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FD46-155B-49BA-A1CF-597BC9FD8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6170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6D45829-845E-4924-A373-21CAA12DB844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EB8AA30-3D9D-46B3-9152-47C7DC2AE0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31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45829-845E-4924-A373-21CAA12DB844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8AA30-3D9D-46B3-9152-47C7DC2AE0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322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45829-845E-4924-A373-21CAA12DB844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8AA30-3D9D-46B3-9152-47C7DC2AE0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283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AF35D-6A02-4CDA-9A89-691600ECD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F776A-C92D-4E43-A15B-31DF4B8BE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1D321E-8BBC-40DE-A6BF-FF587154D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EE18-B941-4BC8-B677-2429C6F77329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5D7946-0965-42DB-970F-DEE041A20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4F49B-EBEA-43BC-A2C9-A9E37C154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FD46-155B-49BA-A1CF-597BC9FD8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700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8B7C2-9657-4806-ADFD-11DA96E9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C834BA-7EBE-417D-86CF-563260A4F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BA3312-38BC-418F-A404-AD17D1EC3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DDF644-395A-43F3-B548-8260CD63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EE18-B941-4BC8-B677-2429C6F77329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BBF075-0EEE-4D67-81DF-0832FCE07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79BDE8-A950-4123-8482-70431AC8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FD46-155B-49BA-A1CF-597BC9FD8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008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6DE49-8924-4D54-9697-674420F2D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F68C54-5743-433B-B2DC-7E6FE1D1C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54AE3C-7EA8-4B90-9648-9B6A16BCF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79BB43-DE7D-4B74-945D-2B1FD6DF62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328662-B944-4865-8C46-0BC020792D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C6824D-65F8-4FF6-B3A1-02F8441E0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EE18-B941-4BC8-B677-2429C6F77329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623722-AAFD-41D4-AA48-A64DE8522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5DEDC8-CA1B-4DFB-BF12-F81B2E85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FD46-155B-49BA-A1CF-597BC9FD8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566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0E22F-2E9C-4AC6-B7A0-6A7C9F23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93D5C3-8683-46C7-8B8E-33FDC1496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EE18-B941-4BC8-B677-2429C6F77329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E1FCFC-B725-4D7C-9A09-1EC2058D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BD2656-B010-48BF-80F9-0DFBBF3E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FD46-155B-49BA-A1CF-597BC9FD8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793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DBBFA9-666F-46D5-928A-673E6E79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EE18-B941-4BC8-B677-2429C6F77329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01BAC7-BAFA-4CA8-BC69-59D1FD6CC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C3640-FE31-48F0-9112-A16606064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FD46-155B-49BA-A1CF-597BC9FD8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347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8B5D7-5CCA-430C-A142-F787DEA18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B79378-0029-461C-B400-C0EB1846D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4C1656-EF4B-47DC-BF82-D739438BE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A58562-FCDA-449B-BF89-C5DEBD38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EE18-B941-4BC8-B677-2429C6F77329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D59722-CACE-4A19-BCFA-9395051C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6DD094-9000-41FE-9862-1FDC97E8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FD46-155B-49BA-A1CF-597BC9FD8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6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034DE-B488-468B-B368-A2BF7D9B3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83A605-32DD-461C-AD7E-3CB144F991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C5EC17-C2DF-4AC0-A358-C9B955BA0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F76ED5-7A73-477F-8878-B4093C722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EE18-B941-4BC8-B677-2429C6F77329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93855B-3FE7-4042-B350-3161CCC7E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D818BD-B4BF-42EA-8E07-A41E3AD2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FD46-155B-49BA-A1CF-597BC9FD8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8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E067D2-A495-438C-A44E-FD35D544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9B6BB5-79A8-4442-A248-7CD9AA7DD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351F38-C44D-422B-BBBE-57FF63F45E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1EE18-B941-4BC8-B677-2429C6F77329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BED986-2194-48ED-A6D5-D28018C51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C0484C-D423-435C-9B92-89609E020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7FD46-155B-49BA-A1CF-597BC9FD85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04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extLst/>
          </a:lstStyle>
          <a:p>
            <a:fld id="{06D45829-845E-4924-A373-21CAA12DB844}" type="datetimeFigureOut">
              <a:rPr lang="ko-KR" altLang="en-US" smtClean="0"/>
              <a:pPr/>
              <a:t>2020-03-28</a:t>
            </a:fld>
            <a:endParaRPr lang="ko-KR" altLang="en-US" dirty="0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extLst/>
          </a:lstStyle>
          <a:p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extLst/>
          </a:lstStyle>
          <a:p>
            <a:fld id="{AEB8AA30-3D9D-46B3-9152-47C7DC2AE0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58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09800" y="3611607"/>
            <a:ext cx="8458200" cy="1199704"/>
          </a:xfrm>
        </p:spPr>
        <p:txBody>
          <a:bodyPr/>
          <a:lstStyle/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신화론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en-US" altLang="ko-KR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Mythologie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549304" y="2060848"/>
            <a:ext cx="9144000" cy="1268760"/>
          </a:xfrm>
          <a:solidFill>
            <a:schemeClr val="bg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ko-KR" altLang="en-US" sz="435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롤랑</a:t>
            </a:r>
            <a:r>
              <a:rPr lang="ko-KR" altLang="en-US" sz="43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435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바르트</a:t>
            </a:r>
            <a:r>
              <a:rPr lang="en-US" altLang="ko-KR" sz="43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(Roland Barthes)</a:t>
            </a:r>
            <a:br>
              <a:rPr lang="en-US" altLang="ko-KR" sz="43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43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 이미지 이론</a:t>
            </a:r>
          </a:p>
        </p:txBody>
      </p:sp>
    </p:spTree>
    <p:extLst>
      <p:ext uri="{BB962C8B-B14F-4D97-AF65-F5344CB8AC3E}">
        <p14:creationId xmlns:p14="http://schemas.microsoft.com/office/powerpoint/2010/main" val="280568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855640" y="1628800"/>
            <a:ext cx="6624736" cy="230771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신화를 만들려고 하면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~</a:t>
            </a:r>
          </a:p>
          <a:p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buNone/>
            </a:pP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-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자연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highlight>
                  <a:srgbClr val="FFFF00"/>
                </a:highlight>
                <a:latin typeface="나눔명조" panose="02020603020101020101" pitchFamily="18" charset="-127"/>
                <a:ea typeface="나눔명조" panose="02020603020101020101" pitchFamily="18" charset="-127"/>
              </a:rPr>
              <a:t>문화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지식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역사 같은 개념에서 시작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buNone/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-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그 개념을 적절히 표현할 형식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기표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를 발견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buNone/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-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주관적 개념의 일반화를 획득해야 한다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 </a:t>
            </a:r>
            <a:endParaRPr lang="ko-KR" altLang="en-US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524000" y="0"/>
            <a:ext cx="2123728" cy="706090"/>
          </a:xfrm>
          <a:prstGeom prst="rect">
            <a:avLst/>
          </a:prstGeom>
          <a:solidFill>
            <a:schemeClr val="accent1"/>
          </a:solidFill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ko-KR" altLang="en-US" sz="28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신화 만들기</a:t>
            </a:r>
            <a:endParaRPr lang="ko-KR" altLang="en-US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708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425351" y="1639019"/>
            <a:ext cx="7237508" cy="4597879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파리 마치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흑인병사의 경례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”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차 질서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기표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한 흑인병사가 프랑스식 거수 경례를 한다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 </a:t>
            </a:r>
          </a:p>
          <a:p>
            <a:pPr marL="0" indent="0">
              <a:buNone/>
            </a:pP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기의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표지의 사람은 소년으로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그는 흑인이며 군복을 입고 프랑스 국기를 바라보며 거수 경례를 한다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 </a:t>
            </a:r>
          </a:p>
          <a:p>
            <a:pPr marL="0" indent="0">
              <a:buNone/>
            </a:pP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기호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기의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+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기표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):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프랑스 식 경례를 하는 흑인병사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신화의 탄생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프랑스는 위대한 제국이며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모든 프랑스의 아들은 피부색에 관계 없이 그 국기 아래 충심으로 봉사한다는 것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그리고 식민주의에 대해 비방하는 사람들에게는 이른 바 압제자들에게 충성하는 이 흑인의 열정보다 더 훌륭한 대답이 없다는 것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 </a:t>
            </a:r>
          </a:p>
          <a:p>
            <a:pPr>
              <a:buNone/>
            </a:pPr>
            <a:endParaRPr lang="ko-KR" altLang="en-US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524000" y="0"/>
            <a:ext cx="2123728" cy="706090"/>
          </a:xfrm>
          <a:prstGeom prst="rect">
            <a:avLst/>
          </a:prstGeom>
          <a:solidFill>
            <a:schemeClr val="accent1"/>
          </a:solidFill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 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0CC38B-54AB-4261-851B-2D918E1C7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86" y="1411857"/>
            <a:ext cx="3602909" cy="48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76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D4C0AD2-6390-43D3-9DF2-66ADE4D93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14091"/>
            <a:ext cx="8229600" cy="4525963"/>
          </a:xfrm>
        </p:spPr>
        <p:txBody>
          <a:bodyPr/>
          <a:lstStyle/>
          <a:p>
            <a:r>
              <a:rPr lang="ko-KR" altLang="en-US" dirty="0"/>
              <a:t>하나의 기호로 많은 연상이 가능하다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E7C1C20-D965-40DD-B1BF-F5E97716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464646"/>
                </a:solidFill>
              </a:rPr>
              <a:t>통합관계와 연상관계</a:t>
            </a:r>
            <a:br>
              <a:rPr lang="en-US" altLang="ko-KR" dirty="0">
                <a:solidFill>
                  <a:srgbClr val="464646"/>
                </a:solidFill>
              </a:rPr>
            </a:br>
            <a:r>
              <a:rPr lang="en-US" altLang="ko-KR" sz="2200" dirty="0">
                <a:solidFill>
                  <a:srgbClr val="464646"/>
                </a:solidFill>
              </a:rPr>
              <a:t>(rapport </a:t>
            </a:r>
            <a:r>
              <a:rPr lang="en-US" altLang="ko-KR" sz="2200" dirty="0" err="1">
                <a:solidFill>
                  <a:srgbClr val="464646"/>
                </a:solidFill>
              </a:rPr>
              <a:t>syntagmatique</a:t>
            </a:r>
            <a:r>
              <a:rPr lang="en-US" altLang="ko-KR" sz="2200" dirty="0">
                <a:solidFill>
                  <a:srgbClr val="464646"/>
                </a:solidFill>
              </a:rPr>
              <a:t>/ rapport </a:t>
            </a:r>
            <a:r>
              <a:rPr lang="fr-FR" altLang="ko-KR" sz="2200" dirty="0">
                <a:solidFill>
                  <a:srgbClr val="464646"/>
                </a:solidFill>
              </a:rPr>
              <a:t>associatif)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1A4BBC0-B324-469F-8D71-7EDD761EEC0C}"/>
              </a:ext>
            </a:extLst>
          </p:cNvPr>
          <p:cNvSpPr/>
          <p:nvPr/>
        </p:nvSpPr>
        <p:spPr>
          <a:xfrm>
            <a:off x="3287688" y="3645024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AF62B8-5666-40F7-AEB5-A82840296876}"/>
              </a:ext>
            </a:extLst>
          </p:cNvPr>
          <p:cNvSpPr/>
          <p:nvPr/>
        </p:nvSpPr>
        <p:spPr>
          <a:xfrm>
            <a:off x="6391419" y="4853790"/>
            <a:ext cx="57606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8C84980A-65A1-4D3B-9976-65800D7EEA61}"/>
              </a:ext>
            </a:extLst>
          </p:cNvPr>
          <p:cNvSpPr/>
          <p:nvPr/>
        </p:nvSpPr>
        <p:spPr>
          <a:xfrm>
            <a:off x="7471539" y="4068701"/>
            <a:ext cx="864096" cy="7200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단색 채워진 윙크하는 얼굴">
            <a:extLst>
              <a:ext uri="{FF2B5EF4-FFF2-40B4-BE49-F238E27FC236}">
                <a16:creationId xmlns:a16="http://schemas.microsoft.com/office/drawing/2014/main" id="{92AF2059-83C8-4E2E-B1F3-58FEA08D2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2474" y="2650245"/>
            <a:ext cx="914400" cy="914400"/>
          </a:xfrm>
          <a:prstGeom prst="rect">
            <a:avLst/>
          </a:prstGeom>
        </p:spPr>
      </p:pic>
      <p:pic>
        <p:nvPicPr>
          <p:cNvPr id="12" name="그래픽 11" descr="단색 채워진 웃는 얼굴">
            <a:extLst>
              <a:ext uri="{FF2B5EF4-FFF2-40B4-BE49-F238E27FC236}">
                <a16:creationId xmlns:a16="http://schemas.microsoft.com/office/drawing/2014/main" id="{98576D4D-6208-4F50-85FA-82FDBDFCF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2134" y="3018551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77FE20-C93F-44D8-BA9D-C25E63D9E53C}"/>
              </a:ext>
            </a:extLst>
          </p:cNvPr>
          <p:cNvSpPr/>
          <p:nvPr/>
        </p:nvSpPr>
        <p:spPr>
          <a:xfrm rot="1453404">
            <a:off x="5048648" y="3705982"/>
            <a:ext cx="92159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6477D9-52B0-4BD7-8231-B968AE242668}"/>
              </a:ext>
            </a:extLst>
          </p:cNvPr>
          <p:cNvSpPr/>
          <p:nvPr/>
        </p:nvSpPr>
        <p:spPr>
          <a:xfrm rot="1453404">
            <a:off x="5320979" y="4583479"/>
            <a:ext cx="92159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A890D2-7AC7-4D45-9C0A-A4BE27E43037}"/>
              </a:ext>
            </a:extLst>
          </p:cNvPr>
          <p:cNvSpPr/>
          <p:nvPr/>
        </p:nvSpPr>
        <p:spPr>
          <a:xfrm rot="1453404">
            <a:off x="6401097" y="2395128"/>
            <a:ext cx="92159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0FC39F-346C-4C26-B7CA-A70425F68AD5}"/>
              </a:ext>
            </a:extLst>
          </p:cNvPr>
          <p:cNvSpPr/>
          <p:nvPr/>
        </p:nvSpPr>
        <p:spPr>
          <a:xfrm rot="1453404">
            <a:off x="6606902" y="3907266"/>
            <a:ext cx="92159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A19285-65E4-48F6-BD5A-D86ED2A511CD}"/>
              </a:ext>
            </a:extLst>
          </p:cNvPr>
          <p:cNvSpPr/>
          <p:nvPr/>
        </p:nvSpPr>
        <p:spPr>
          <a:xfrm rot="1453404">
            <a:off x="7256116" y="2547528"/>
            <a:ext cx="92159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B2FC3A-7C48-4729-BBD6-1BEFB30C1B6A}"/>
              </a:ext>
            </a:extLst>
          </p:cNvPr>
          <p:cNvSpPr/>
          <p:nvPr/>
        </p:nvSpPr>
        <p:spPr>
          <a:xfrm rot="1453404">
            <a:off x="7569599" y="3176555"/>
            <a:ext cx="92159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782E19-F4E2-4CFA-B811-02C4C5288A6C}"/>
              </a:ext>
            </a:extLst>
          </p:cNvPr>
          <p:cNvSpPr/>
          <p:nvPr/>
        </p:nvSpPr>
        <p:spPr>
          <a:xfrm rot="1453404">
            <a:off x="5817606" y="3802433"/>
            <a:ext cx="92159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F8E2E6-2A2D-4350-9724-C5C74012A6D5}"/>
              </a:ext>
            </a:extLst>
          </p:cNvPr>
          <p:cNvSpPr/>
          <p:nvPr/>
        </p:nvSpPr>
        <p:spPr>
          <a:xfrm rot="19923646">
            <a:off x="5853978" y="2802174"/>
            <a:ext cx="92159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44032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D4C0AD2-6390-43D3-9DF2-66ADE4D93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074" y="1561773"/>
            <a:ext cx="8229600" cy="4525963"/>
          </a:xfrm>
        </p:spPr>
        <p:txBody>
          <a:bodyPr/>
          <a:lstStyle/>
          <a:p>
            <a:r>
              <a:rPr lang="ko-KR" altLang="en-US" dirty="0"/>
              <a:t>하나의 기호로 많은 연상이 가능하다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의 뜻을 알기 위해서 혹은 사용하기 위해서는 </a:t>
            </a:r>
            <a:endParaRPr lang="en-US" altLang="ko-KR" dirty="0"/>
          </a:p>
          <a:p>
            <a:pPr marL="109728" indent="0">
              <a:buNone/>
            </a:pPr>
            <a:r>
              <a:rPr lang="en-US" altLang="ko-KR" dirty="0"/>
              <a:t>      </a:t>
            </a:r>
            <a:r>
              <a:rPr lang="ko-KR" altLang="en-US" dirty="0"/>
              <a:t> 일정한 맥락이 필요하다</a:t>
            </a:r>
            <a:r>
              <a:rPr lang="en-US" altLang="ko-KR" dirty="0"/>
              <a:t>. </a:t>
            </a:r>
          </a:p>
          <a:p>
            <a:pPr marL="109728" indent="0">
              <a:buNone/>
            </a:pPr>
            <a:endParaRPr lang="en-US" altLang="ko-KR" dirty="0"/>
          </a:p>
          <a:p>
            <a:r>
              <a:rPr lang="ko-KR" altLang="en-US" dirty="0"/>
              <a:t>우리는 이에 따라 </a:t>
            </a:r>
            <a:r>
              <a:rPr lang="ko-KR" altLang="en-US" dirty="0">
                <a:highlight>
                  <a:srgbClr val="FFFF00"/>
                </a:highlight>
              </a:rPr>
              <a:t>연상</a:t>
            </a:r>
            <a:r>
              <a:rPr lang="en-US" altLang="ko-KR" dirty="0"/>
              <a:t>, </a:t>
            </a:r>
            <a:r>
              <a:rPr lang="ko-KR" altLang="en-US" dirty="0">
                <a:highlight>
                  <a:srgbClr val="FFFF00"/>
                </a:highlight>
              </a:rPr>
              <a:t>통합관계</a:t>
            </a:r>
            <a:r>
              <a:rPr lang="ko-KR" altLang="en-US" dirty="0"/>
              <a:t>를 상정해 볼 수 있다</a:t>
            </a:r>
            <a:r>
              <a:rPr lang="en-US" altLang="ko-KR" dirty="0"/>
              <a:t>. </a:t>
            </a:r>
            <a:r>
              <a:rPr lang="ko-KR" altLang="en-US" dirty="0"/>
              <a:t>통합관계는 </a:t>
            </a:r>
            <a:r>
              <a:rPr lang="ko-KR" altLang="en-US" dirty="0">
                <a:highlight>
                  <a:srgbClr val="FFFF00"/>
                </a:highlight>
              </a:rPr>
              <a:t>일정한 법칙과 맥락 부여</a:t>
            </a:r>
            <a:r>
              <a:rPr lang="ko-KR" altLang="en-US" dirty="0"/>
              <a:t>라고 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E7C1C20-D965-40DD-B1BF-F5E97716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464646"/>
                </a:solidFill>
              </a:rPr>
              <a:t>통합관계와 연상관계</a:t>
            </a:r>
            <a:br>
              <a:rPr lang="en-US" altLang="ko-KR" dirty="0">
                <a:solidFill>
                  <a:srgbClr val="464646"/>
                </a:solidFill>
              </a:rPr>
            </a:br>
            <a:r>
              <a:rPr lang="en-US" altLang="ko-KR" sz="2200" dirty="0">
                <a:solidFill>
                  <a:srgbClr val="464646"/>
                </a:solidFill>
              </a:rPr>
              <a:t>(rapport </a:t>
            </a:r>
            <a:r>
              <a:rPr lang="en-US" altLang="ko-KR" sz="2200" dirty="0" err="1">
                <a:solidFill>
                  <a:srgbClr val="464646"/>
                </a:solidFill>
              </a:rPr>
              <a:t>syntagmatique</a:t>
            </a:r>
            <a:r>
              <a:rPr lang="en-US" altLang="ko-KR" sz="2200" dirty="0">
                <a:solidFill>
                  <a:srgbClr val="464646"/>
                </a:solidFill>
              </a:rPr>
              <a:t>/ rapport </a:t>
            </a:r>
            <a:r>
              <a:rPr lang="fr-FR" altLang="ko-KR" sz="2200" dirty="0">
                <a:solidFill>
                  <a:srgbClr val="464646"/>
                </a:solidFill>
              </a:rPr>
              <a:t>associatif)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1A4BBC0-B324-469F-8D71-7EDD761EEC0C}"/>
              </a:ext>
            </a:extLst>
          </p:cNvPr>
          <p:cNvSpPr/>
          <p:nvPr/>
        </p:nvSpPr>
        <p:spPr>
          <a:xfrm>
            <a:off x="2218607" y="2496065"/>
            <a:ext cx="524593" cy="550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279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F054F-F8B6-4B76-B3FF-71AB9907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B3DAB2-B366-4B4E-878A-45A12BCB6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E8A531-78A5-4B5C-8BFF-26D5B7663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476" y="757881"/>
            <a:ext cx="9077604" cy="50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509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D4C0AD2-6390-43D3-9DF2-66ADE4D93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074" y="1495870"/>
            <a:ext cx="8229600" cy="4525963"/>
          </a:xfrm>
        </p:spPr>
        <p:txBody>
          <a:bodyPr/>
          <a:lstStyle/>
          <a:p>
            <a:r>
              <a:rPr lang="ko-KR" altLang="en-US" dirty="0"/>
              <a:t>우리는 기표에 따라 연상의 자유에 대한 정도를 상정해 볼 수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624078" indent="-514350">
              <a:buAutoNum type="arabicPeriod"/>
            </a:pPr>
            <a:r>
              <a:rPr lang="ko-KR" altLang="en-US" dirty="0">
                <a:highlight>
                  <a:srgbClr val="FFFF00"/>
                </a:highlight>
              </a:rPr>
              <a:t>언어기호</a:t>
            </a:r>
            <a:r>
              <a:rPr lang="en-US" altLang="ko-KR" dirty="0"/>
              <a:t>: </a:t>
            </a:r>
            <a:r>
              <a:rPr lang="ko-KR" altLang="en-US" dirty="0"/>
              <a:t>거의 연상의 자유가 없다</a:t>
            </a:r>
            <a:r>
              <a:rPr lang="en-US" altLang="ko-KR" dirty="0"/>
              <a:t>. </a:t>
            </a:r>
            <a:r>
              <a:rPr lang="ko-KR" altLang="en-US" dirty="0"/>
              <a:t>확실한 문법에 따라 기표들이 분포된다</a:t>
            </a:r>
            <a:r>
              <a:rPr lang="en-US" altLang="ko-KR" dirty="0"/>
              <a:t>. </a:t>
            </a:r>
          </a:p>
          <a:p>
            <a:pPr marL="624078" indent="-514350">
              <a:buAutoNum type="arabicPeriod"/>
            </a:pPr>
            <a:r>
              <a:rPr lang="ko-KR" altLang="en-US" dirty="0">
                <a:highlight>
                  <a:srgbClr val="FFFF00"/>
                </a:highlight>
              </a:rPr>
              <a:t>이미지</a:t>
            </a:r>
            <a:r>
              <a:rPr lang="en-US" altLang="ko-KR" dirty="0"/>
              <a:t>: </a:t>
            </a:r>
            <a:r>
              <a:rPr lang="ko-KR" altLang="en-US" dirty="0"/>
              <a:t>홀로 있는 이미지에 대해 자유로운 상상이 가능하다</a:t>
            </a:r>
            <a:r>
              <a:rPr lang="en-US" altLang="ko-KR" dirty="0"/>
              <a:t>. </a:t>
            </a:r>
          </a:p>
          <a:p>
            <a:pPr marL="624078" indent="-514350">
              <a:buAutoNum type="arabicPeriod"/>
            </a:pPr>
            <a:r>
              <a:rPr lang="ko-KR" altLang="en-US" dirty="0">
                <a:highlight>
                  <a:srgbClr val="FFFF00"/>
                </a:highlight>
              </a:rPr>
              <a:t>광고</a:t>
            </a:r>
            <a:r>
              <a:rPr lang="ko-KR" altLang="en-US" dirty="0"/>
              <a:t>는 언어 기호와 이미지를 통해 만들어진다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E7C1C20-D965-40DD-B1BF-F5E97716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464646"/>
                </a:solidFill>
              </a:rPr>
              <a:t>통합관계와 연상관계</a:t>
            </a:r>
            <a:br>
              <a:rPr lang="en-US" altLang="ko-KR" dirty="0">
                <a:solidFill>
                  <a:srgbClr val="464646"/>
                </a:solidFill>
              </a:rPr>
            </a:br>
            <a:r>
              <a:rPr lang="en-US" altLang="ko-KR" sz="2200" dirty="0">
                <a:solidFill>
                  <a:srgbClr val="464646"/>
                </a:solidFill>
              </a:rPr>
              <a:t>(rapport </a:t>
            </a:r>
            <a:r>
              <a:rPr lang="en-US" altLang="ko-KR" sz="2200" dirty="0" err="1">
                <a:solidFill>
                  <a:srgbClr val="464646"/>
                </a:solidFill>
              </a:rPr>
              <a:t>syntagmatique</a:t>
            </a:r>
            <a:r>
              <a:rPr lang="en-US" altLang="ko-KR" sz="2200" dirty="0">
                <a:solidFill>
                  <a:srgbClr val="464646"/>
                </a:solidFill>
              </a:rPr>
              <a:t>/ rapport </a:t>
            </a:r>
            <a:r>
              <a:rPr lang="fr-FR" altLang="ko-KR" sz="2200" dirty="0">
                <a:solidFill>
                  <a:srgbClr val="464646"/>
                </a:solidFill>
              </a:rPr>
              <a:t>associatif)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8172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0E1A00F-1251-49BA-B280-1A35B5BE2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기호의 여러 층위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4D90FD-22AB-4E25-B1E5-F17A29215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628800"/>
            <a:ext cx="89535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50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4DE9CD3-CDB6-4D5C-828D-634BCEFE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기호의 여러 층위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486FF28-ED1C-4398-9ED2-1BBD5ECB4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791778"/>
            <a:ext cx="8229600" cy="390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46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2FEC2B-3809-40AA-8892-002B9A211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ighlight>
                  <a:srgbClr val="FFFF00"/>
                </a:highlight>
              </a:rPr>
              <a:t>광고 기호학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en-US" altLang="ko-KR" dirty="0"/>
          </a:p>
          <a:p>
            <a:pPr marL="624078" indent="-514350">
              <a:buAutoNum type="arabicParenR"/>
            </a:pPr>
            <a:r>
              <a:rPr lang="ko-KR" altLang="en-US" dirty="0">
                <a:highlight>
                  <a:srgbClr val="FFFF00"/>
                </a:highlight>
              </a:rPr>
              <a:t>언어적 메시지</a:t>
            </a:r>
            <a:r>
              <a:rPr lang="en-US" altLang="ko-KR" dirty="0"/>
              <a:t>:  </a:t>
            </a:r>
            <a:r>
              <a:rPr lang="ko-KR" altLang="en-US" dirty="0"/>
              <a:t>기표와 </a:t>
            </a:r>
            <a:r>
              <a:rPr lang="ko-KR" altLang="en-US" dirty="0" err="1"/>
              <a:t>기의의</a:t>
            </a:r>
            <a:r>
              <a:rPr lang="ko-KR" altLang="en-US" dirty="0"/>
              <a:t> </a:t>
            </a:r>
            <a:r>
              <a:rPr lang="ko-KR" altLang="en-US" dirty="0" err="1"/>
              <a:t>규약적</a:t>
            </a:r>
            <a:r>
              <a:rPr lang="ko-KR" altLang="en-US" dirty="0"/>
              <a:t> 결합</a:t>
            </a:r>
            <a:endParaRPr lang="en-US" altLang="ko-KR" dirty="0"/>
          </a:p>
          <a:p>
            <a:pPr marL="624078" indent="-514350">
              <a:buAutoNum type="arabicParenR"/>
            </a:pPr>
            <a:r>
              <a:rPr lang="ko-KR" altLang="en-US" dirty="0" err="1">
                <a:highlight>
                  <a:srgbClr val="FFFF00"/>
                </a:highlight>
              </a:rPr>
              <a:t>코드화된</a:t>
            </a:r>
            <a:r>
              <a:rPr lang="ko-KR" altLang="en-US" dirty="0">
                <a:highlight>
                  <a:srgbClr val="FFFF00"/>
                </a:highlight>
              </a:rPr>
              <a:t> 도상적 메시지</a:t>
            </a:r>
            <a:r>
              <a:rPr lang="en-US" altLang="ko-KR" dirty="0"/>
              <a:t>: </a:t>
            </a:r>
            <a:r>
              <a:rPr lang="ko-KR" altLang="en-US" dirty="0">
                <a:highlight>
                  <a:srgbClr val="FFFF00"/>
                </a:highlight>
              </a:rPr>
              <a:t>맥락이 있는 이미지들</a:t>
            </a:r>
            <a:endParaRPr lang="en-US" altLang="ko-KR" dirty="0">
              <a:highlight>
                <a:srgbClr val="FFFF00"/>
              </a:highlight>
            </a:endParaRPr>
          </a:p>
          <a:p>
            <a:pPr marL="624078" indent="-514350">
              <a:buAutoNum type="arabicParenR"/>
            </a:pPr>
            <a:r>
              <a:rPr lang="ko-KR" altLang="en-US" dirty="0">
                <a:highlight>
                  <a:srgbClr val="FFFF00"/>
                </a:highlight>
              </a:rPr>
              <a:t>코드화 되지 않은 메시지</a:t>
            </a:r>
            <a:r>
              <a:rPr lang="en-US" altLang="ko-KR" dirty="0"/>
              <a:t>: </a:t>
            </a:r>
            <a:r>
              <a:rPr lang="ko-KR" altLang="en-US" dirty="0"/>
              <a:t>광고에서 얻는 의미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822354D-EC5E-41F5-8804-3581A31CE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롤랑</a:t>
            </a:r>
            <a:r>
              <a:rPr lang="ko-KR" altLang="en-US" dirty="0"/>
              <a:t> </a:t>
            </a:r>
            <a:r>
              <a:rPr lang="ko-KR" altLang="en-US" dirty="0" err="1"/>
              <a:t>바르트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이미지의 수사학</a:t>
            </a:r>
            <a:r>
              <a:rPr lang="en-US" altLang="ko-KR" dirty="0"/>
              <a:t>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579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27B1C8B-B8CE-444A-BD3F-1AE66039D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B493F6F-7C04-482B-AF5D-043092685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199" y="207988"/>
            <a:ext cx="8229600" cy="114300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3074" name="Picture 2" descr="ë¡¤ë ë°ë¥´í¸ ê´ê³  ê¸°í¸íì ëí ì´ë¯¸ì§ ê²ìê²°ê³¼">
            <a:extLst>
              <a:ext uri="{FF2B5EF4-FFF2-40B4-BE49-F238E27FC236}">
                <a16:creationId xmlns:a16="http://schemas.microsoft.com/office/drawing/2014/main" id="{EA2D6474-326B-4DCE-982F-DAF37490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769" y="28676"/>
            <a:ext cx="8723870" cy="6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668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52638" y="1489326"/>
            <a:ext cx="8229600" cy="230771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기호학계의 최대 강자 중 한 사람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                  </a:t>
            </a:r>
            <a:r>
              <a:rPr lang="ko-KR" altLang="en-US" sz="2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일반언어학서설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소쉬르            </a:t>
            </a:r>
            <a:r>
              <a:rPr lang="ko-KR" altLang="en-US" sz="2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예름슬레우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          </a:t>
            </a:r>
            <a:r>
              <a:rPr lang="ko-KR" altLang="en-US" sz="2400" dirty="0" err="1">
                <a:highlight>
                  <a:srgbClr val="FFFF00"/>
                </a:highlight>
                <a:latin typeface="나눔명조" panose="02020603020101020101" pitchFamily="18" charset="-127"/>
                <a:ea typeface="나눔명조" panose="02020603020101020101" pitchFamily="18" charset="-127"/>
              </a:rPr>
              <a:t>바르트</a:t>
            </a:r>
            <a:endParaRPr lang="en-US" altLang="ko-KR" sz="2400" dirty="0">
              <a:highlight>
                <a:srgbClr val="FFFF00"/>
              </a:highligh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buNone/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일반언어학강의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                   </a:t>
            </a:r>
            <a:r>
              <a:rPr lang="ko-KR" altLang="en-US" sz="2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그레마스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2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바르트는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기호를 </a:t>
            </a:r>
            <a:r>
              <a:rPr lang="ko-KR" altLang="en-US" sz="2400" dirty="0">
                <a:highlight>
                  <a:srgbClr val="FFFF00"/>
                </a:highlight>
                <a:latin typeface="나눔명조" panose="02020603020101020101" pitchFamily="18" charset="-127"/>
                <a:ea typeface="나눔명조" panose="02020603020101020101" pitchFamily="18" charset="-127"/>
              </a:rPr>
              <a:t>어휘 수준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에서 </a:t>
            </a:r>
            <a:r>
              <a:rPr lang="ko-KR" altLang="en-US" sz="2400" dirty="0">
                <a:highlight>
                  <a:srgbClr val="FFFF00"/>
                </a:highlight>
                <a:latin typeface="나눔명조" panose="02020603020101020101" pitchFamily="18" charset="-127"/>
                <a:ea typeface="나눔명조" panose="02020603020101020101" pitchFamily="18" charset="-127"/>
              </a:rPr>
              <a:t>텍스트 수준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으로 끌어올림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buNone/>
            </a:pP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3595670" y="2636912"/>
            <a:ext cx="3286148" cy="360040"/>
            <a:chOff x="2071670" y="2636912"/>
            <a:chExt cx="3286148" cy="360040"/>
          </a:xfrm>
        </p:grpSpPr>
        <p:cxnSp>
          <p:nvCxnSpPr>
            <p:cNvPr id="5" name="직선 화살표 연결선 4"/>
            <p:cNvCxnSpPr/>
            <p:nvPr/>
          </p:nvCxnSpPr>
          <p:spPr>
            <a:xfrm flipV="1">
              <a:off x="2071670" y="2636912"/>
              <a:ext cx="628122" cy="62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/>
            <p:cNvCxnSpPr/>
            <p:nvPr/>
          </p:nvCxnSpPr>
          <p:spPr>
            <a:xfrm>
              <a:off x="4643438" y="2643182"/>
              <a:ext cx="71438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>
              <a:off x="4643438" y="2786058"/>
              <a:ext cx="714380" cy="2108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524000" y="0"/>
            <a:ext cx="2123728" cy="70609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롤랑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바르트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4449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F 광고 방탄소년단 BTS 코카콜라 Coca Cola 다시 찾아온 월드컵 편 15s 2018">
            <a:hlinkClick r:id="" action="ppaction://media"/>
            <a:extLst>
              <a:ext uri="{FF2B5EF4-FFF2-40B4-BE49-F238E27FC236}">
                <a16:creationId xmlns:a16="http://schemas.microsoft.com/office/drawing/2014/main" id="{C816E8CF-18C4-4B0D-908A-300A5AFFD46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2209" y="755191"/>
            <a:ext cx="8045450" cy="4525962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B493F6F-7C04-482B-AF5D-043092685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199" y="207988"/>
            <a:ext cx="8229600" cy="1143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4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B493F6F-7C04-482B-AF5D-043092685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199" y="207988"/>
            <a:ext cx="8229600" cy="114300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6" name="기아자동차 THE K9 광고 영상  - 신형 K9 새로운 길을 가다">
            <a:hlinkClick r:id="" action="ppaction://media"/>
            <a:extLst>
              <a:ext uri="{FF2B5EF4-FFF2-40B4-BE49-F238E27FC236}">
                <a16:creationId xmlns:a16="http://schemas.microsoft.com/office/drawing/2014/main" id="{86ECED31-62DA-4CC1-833C-F7737C0E22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211" y="104394"/>
            <a:ext cx="11382999" cy="6403498"/>
          </a:xfrm>
        </p:spPr>
      </p:pic>
    </p:spTree>
    <p:extLst>
      <p:ext uri="{BB962C8B-B14F-4D97-AF65-F5344CB8AC3E}">
        <p14:creationId xmlns:p14="http://schemas.microsoft.com/office/powerpoint/2010/main" val="10636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1212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75520" y="1700808"/>
            <a:ext cx="8579296" cy="3387832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차 질서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언어적 수준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본래의 뜻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자연적 연상 수준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기호가 현실을 대표하는 기초적 표상의 세계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기표와 </a:t>
            </a:r>
            <a:r>
              <a:rPr lang="ko-KR" altLang="en-US" sz="2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기의가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결합하여 기호를 이루는 기본적 의미작용이 일어나는 수준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기호는 모호함이 없는 객관적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직접적 자연의 의미 배태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</a:p>
          <a:p>
            <a:pPr>
              <a:buFontTx/>
              <a:buChar char="-"/>
            </a:pP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기호는 </a:t>
            </a:r>
            <a:r>
              <a:rPr lang="ko-KR" altLang="en-US" sz="2400" dirty="0" err="1">
                <a:highlight>
                  <a:srgbClr val="FFFF00"/>
                </a:highlight>
                <a:latin typeface="나눔명조" panose="02020603020101020101" pitchFamily="18" charset="-127"/>
                <a:ea typeface="나눔명조" panose="02020603020101020101" pitchFamily="18" charset="-127"/>
              </a:rPr>
              <a:t>외시의미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(d</a:t>
            </a:r>
            <a:r>
              <a:rPr lang="fr-FR" altLang="ko-KR" sz="2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énotation</a:t>
            </a:r>
            <a:r>
              <a:rPr lang="fr-FR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사전적 의미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본래의 뜻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생산</a:t>
            </a:r>
            <a:endParaRPr lang="fr-FR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차 질서에서는 </a:t>
            </a:r>
            <a:r>
              <a:rPr lang="ko-KR" altLang="en-US" sz="2400" dirty="0">
                <a:highlight>
                  <a:srgbClr val="FFFF00"/>
                </a:highlight>
                <a:latin typeface="나눔명조" panose="02020603020101020101" pitchFamily="18" charset="-127"/>
                <a:ea typeface="나눔명조" panose="02020603020101020101" pitchFamily="18" charset="-127"/>
              </a:rPr>
              <a:t>사전적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이고</a:t>
            </a:r>
            <a:r>
              <a:rPr lang="en-US" altLang="ko-KR" sz="2400" dirty="0">
                <a:highlight>
                  <a:srgbClr val="FFFF00"/>
                </a:highlight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 err="1">
                <a:highlight>
                  <a:srgbClr val="FFFF00"/>
                </a:highlight>
                <a:latin typeface="나눔명조" panose="02020603020101020101" pitchFamily="18" charset="-127"/>
                <a:ea typeface="나눔명조" panose="02020603020101020101" pitchFamily="18" charset="-127"/>
              </a:rPr>
              <a:t>축자적</a:t>
            </a:r>
            <a:r>
              <a:rPr lang="ko-KR" altLang="en-US" sz="2400" dirty="0">
                <a:highlight>
                  <a:srgbClr val="FFFF00"/>
                </a:highlight>
                <a:latin typeface="나눔명조" panose="02020603020101020101" pitchFamily="18" charset="-127"/>
                <a:ea typeface="나눔명조" panose="02020603020101020101" pitchFamily="18" charset="-127"/>
              </a:rPr>
              <a:t> 해석만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허용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 </a:t>
            </a:r>
            <a:endParaRPr lang="ko-KR" altLang="en-US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524000" y="0"/>
            <a:ext cx="2890664" cy="706090"/>
          </a:xfrm>
          <a:prstGeom prst="rect">
            <a:avLst/>
          </a:prstGeom>
          <a:solidFill>
            <a:schemeClr val="accent1"/>
          </a:solidFill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ko-KR" altLang="en-US" sz="28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바르트의</a:t>
            </a:r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모형</a:t>
            </a:r>
          </a:p>
        </p:txBody>
      </p:sp>
    </p:spTree>
    <p:extLst>
      <p:ext uri="{BB962C8B-B14F-4D97-AF65-F5344CB8AC3E}">
        <p14:creationId xmlns:p14="http://schemas.microsoft.com/office/powerpoint/2010/main" val="394729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소쉬르의 기호 구성 </a:t>
            </a:r>
            <a:endParaRPr lang="en-US" altLang="ko-KR" dirty="0"/>
          </a:p>
          <a:p>
            <a:pPr marL="109728" indent="0">
              <a:buNone/>
            </a:pPr>
            <a:r>
              <a:rPr lang="en-US" altLang="ko-KR" dirty="0"/>
              <a:t>    : </a:t>
            </a:r>
            <a:r>
              <a:rPr lang="ko-KR" altLang="en-US" dirty="0">
                <a:highlight>
                  <a:srgbClr val="FFFF00"/>
                </a:highlight>
              </a:rPr>
              <a:t>기호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>
                <a:highlight>
                  <a:srgbClr val="FFFF00"/>
                </a:highlight>
              </a:rPr>
              <a:t>기표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>
                <a:highlight>
                  <a:srgbClr val="FFFF00"/>
                </a:highlight>
              </a:rPr>
              <a:t>기의</a:t>
            </a:r>
            <a:endParaRPr lang="en-US" altLang="ko-KR" dirty="0">
              <a:highlight>
                <a:srgbClr val="FFFF00"/>
              </a:highlight>
            </a:endParaRPr>
          </a:p>
          <a:p>
            <a:pPr marL="109728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기표</a:t>
            </a:r>
            <a:r>
              <a:rPr lang="en-US" altLang="ko-KR" dirty="0"/>
              <a:t>(</a:t>
            </a:r>
            <a:r>
              <a:rPr lang="ko-KR" altLang="en-US" dirty="0"/>
              <a:t>청각영상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>
                <a:highlight>
                  <a:srgbClr val="FFFF00"/>
                </a:highlight>
              </a:rPr>
              <a:t>담아내는 그릇</a:t>
            </a:r>
            <a:endParaRPr lang="en-US" altLang="ko-KR" dirty="0">
              <a:highlight>
                <a:srgbClr val="FFFF00"/>
              </a:highlight>
            </a:endParaRPr>
          </a:p>
          <a:p>
            <a:pPr>
              <a:buFontTx/>
              <a:buChar char="-"/>
            </a:pPr>
            <a:r>
              <a:rPr lang="ko-KR" altLang="en-US" dirty="0"/>
              <a:t>기의</a:t>
            </a:r>
            <a:r>
              <a:rPr lang="en-US" altLang="ko-KR" dirty="0"/>
              <a:t>(</a:t>
            </a:r>
            <a:r>
              <a:rPr lang="ko-KR" altLang="en-US" dirty="0"/>
              <a:t>개념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>
                <a:highlight>
                  <a:srgbClr val="FFFF00"/>
                </a:highlight>
              </a:rPr>
              <a:t>담으려는 뜻</a:t>
            </a:r>
            <a:endParaRPr lang="en-US" altLang="ko-KR" dirty="0">
              <a:highlight>
                <a:srgbClr val="FFFF00"/>
              </a:highlight>
            </a:endParaRPr>
          </a:p>
          <a:p>
            <a:pPr>
              <a:buFontTx/>
              <a:buChar char="-"/>
            </a:pPr>
            <a:r>
              <a:rPr lang="ko-KR" altLang="en-US" dirty="0"/>
              <a:t>기표와 </a:t>
            </a:r>
            <a:r>
              <a:rPr lang="ko-KR" altLang="en-US" dirty="0" err="1"/>
              <a:t>기의의</a:t>
            </a:r>
            <a:r>
              <a:rPr lang="ko-KR" altLang="en-US" dirty="0"/>
              <a:t> 관계 </a:t>
            </a:r>
            <a:r>
              <a:rPr lang="en-US" altLang="ko-KR" dirty="0"/>
              <a:t>: </a:t>
            </a:r>
            <a:r>
              <a:rPr lang="ko-KR" altLang="en-US" dirty="0"/>
              <a:t>기호의 자의성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기호의 체계</a:t>
            </a:r>
            <a:r>
              <a:rPr lang="en-US" altLang="ko-KR" dirty="0"/>
              <a:t>(</a:t>
            </a:r>
            <a:r>
              <a:rPr lang="en-US" altLang="ko-KR" dirty="0" err="1"/>
              <a:t>syst</a:t>
            </a:r>
            <a:r>
              <a:rPr lang="fr-FR" altLang="ko-KR" dirty="0" err="1"/>
              <a:t>ème</a:t>
            </a:r>
            <a:r>
              <a:rPr lang="fr-FR" altLang="ko-KR" dirty="0"/>
              <a:t>) </a:t>
            </a:r>
            <a:r>
              <a:rPr lang="ko-KR" altLang="en-US" dirty="0"/>
              <a:t>혹은 구조</a:t>
            </a:r>
            <a:r>
              <a:rPr lang="en-US" altLang="ko-KR" dirty="0"/>
              <a:t>(structure)</a:t>
            </a:r>
          </a:p>
          <a:p>
            <a:pPr>
              <a:buNone/>
            </a:pPr>
            <a:r>
              <a:rPr lang="en-US" altLang="ko-KR" dirty="0"/>
              <a:t>  : </a:t>
            </a:r>
            <a:r>
              <a:rPr lang="ko-KR" altLang="en-US" dirty="0"/>
              <a:t>기호는 비교가치에 의한 체계를 구성한다</a:t>
            </a:r>
            <a:r>
              <a:rPr lang="en-US" altLang="ko-KR" dirty="0"/>
              <a:t>.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기호란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8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AF6AC94-5A83-40A0-9D98-347BBE4B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의사소통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D2F481-09BD-45A4-A019-2FC37455E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08" y="1428757"/>
            <a:ext cx="11855592" cy="51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9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80E6DB7-EBB7-43AE-B4E9-7AACE180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기표와 기의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748127-071D-4C5A-84BF-74E7AD595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2312873"/>
            <a:ext cx="3864943" cy="367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0906EE-0750-4CDE-B598-A480DA6BBCA5}"/>
              </a:ext>
            </a:extLst>
          </p:cNvPr>
          <p:cNvSpPr txBox="1"/>
          <p:nvPr/>
        </p:nvSpPr>
        <p:spPr>
          <a:xfrm>
            <a:off x="1702308" y="1543432"/>
            <a:ext cx="2491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언어 기호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4E48B-D3EB-4D7D-A55B-44EC8327330F}"/>
              </a:ext>
            </a:extLst>
          </p:cNvPr>
          <p:cNvSpPr txBox="1"/>
          <p:nvPr/>
        </p:nvSpPr>
        <p:spPr>
          <a:xfrm>
            <a:off x="7328916" y="1543431"/>
            <a:ext cx="3160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/>
              <a:t>개인적 생각</a:t>
            </a:r>
            <a:endParaRPr lang="ko-KR" alt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2A92E7-13B2-4477-A248-7898D7133B07}"/>
              </a:ext>
            </a:extLst>
          </p:cNvPr>
          <p:cNvSpPr txBox="1"/>
          <p:nvPr/>
        </p:nvSpPr>
        <p:spPr>
          <a:xfrm>
            <a:off x="7877556" y="3433191"/>
            <a:ext cx="2290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나무 </a:t>
            </a:r>
            <a:r>
              <a:rPr lang="en-US" altLang="ko-KR" sz="4400" dirty="0"/>
              <a:t>+ ?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062035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 txBox="1">
            <a:spLocks/>
          </p:cNvSpPr>
          <p:nvPr/>
        </p:nvSpPr>
        <p:spPr>
          <a:xfrm>
            <a:off x="1524000" y="0"/>
            <a:ext cx="2643174" cy="706090"/>
          </a:xfrm>
          <a:prstGeom prst="rect">
            <a:avLst/>
          </a:prstGeom>
          <a:solidFill>
            <a:schemeClr val="accent1"/>
          </a:solidFill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기호의 두 질서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711624" y="1988840"/>
            <a:ext cx="7200800" cy="2869662"/>
            <a:chOff x="1043608" y="1844824"/>
            <a:chExt cx="7397314" cy="2869662"/>
          </a:xfrm>
        </p:grpSpPr>
        <p:grpSp>
          <p:nvGrpSpPr>
            <p:cNvPr id="55" name="그룹 54"/>
            <p:cNvGrpSpPr/>
            <p:nvPr/>
          </p:nvGrpSpPr>
          <p:grpSpPr>
            <a:xfrm>
              <a:off x="1043608" y="1844824"/>
              <a:ext cx="6929486" cy="2869662"/>
              <a:chOff x="1285852" y="1928802"/>
              <a:chExt cx="6929486" cy="2869662"/>
            </a:xfrm>
          </p:grpSpPr>
          <p:cxnSp>
            <p:nvCxnSpPr>
              <p:cNvPr id="49" name="직선 화살표 연결선 48"/>
              <p:cNvCxnSpPr/>
              <p:nvPr/>
            </p:nvCxnSpPr>
            <p:spPr>
              <a:xfrm rot="5400000">
                <a:off x="7179487" y="3893347"/>
                <a:ext cx="785818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그룹 53"/>
              <p:cNvGrpSpPr/>
              <p:nvPr/>
            </p:nvGrpSpPr>
            <p:grpSpPr>
              <a:xfrm>
                <a:off x="1285852" y="1928802"/>
                <a:ext cx="6929486" cy="2869662"/>
                <a:chOff x="1285852" y="1928802"/>
                <a:chExt cx="6929486" cy="2869662"/>
              </a:xfrm>
            </p:grpSpPr>
            <p:cxnSp>
              <p:nvCxnSpPr>
                <p:cNvPr id="28" name="꺾인 연결선 27"/>
                <p:cNvCxnSpPr/>
                <p:nvPr/>
              </p:nvCxnSpPr>
              <p:spPr>
                <a:xfrm rot="16200000" flipH="1">
                  <a:off x="3821901" y="4036223"/>
                  <a:ext cx="357190" cy="285752"/>
                </a:xfrm>
                <a:prstGeom prst="bentConnector3">
                  <a:avLst>
                    <a:gd name="adj1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꺾인 연결선 37"/>
                <p:cNvCxnSpPr/>
                <p:nvPr/>
              </p:nvCxnSpPr>
              <p:spPr>
                <a:xfrm rot="5400000">
                  <a:off x="3786182" y="3500438"/>
                  <a:ext cx="428628" cy="285752"/>
                </a:xfrm>
                <a:prstGeom prst="bentConnector3">
                  <a:avLst>
                    <a:gd name="adj1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3" name="그룹 52"/>
                <p:cNvGrpSpPr/>
                <p:nvPr/>
              </p:nvGrpSpPr>
              <p:grpSpPr>
                <a:xfrm>
                  <a:off x="1285852" y="1928802"/>
                  <a:ext cx="6929486" cy="2869662"/>
                  <a:chOff x="1285852" y="1928802"/>
                  <a:chExt cx="6929486" cy="2869662"/>
                </a:xfrm>
              </p:grpSpPr>
              <p:grpSp>
                <p:nvGrpSpPr>
                  <p:cNvPr id="50" name="그룹 49"/>
                  <p:cNvGrpSpPr/>
                  <p:nvPr/>
                </p:nvGrpSpPr>
                <p:grpSpPr>
                  <a:xfrm>
                    <a:off x="1285852" y="1928802"/>
                    <a:ext cx="6929486" cy="2869662"/>
                    <a:chOff x="1285852" y="1928802"/>
                    <a:chExt cx="6929486" cy="2869662"/>
                  </a:xfrm>
                </p:grpSpPr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285852" y="1928802"/>
                      <a:ext cx="3500462" cy="64633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차 질서</a:t>
                      </a:r>
                      <a:endParaRPr lang="en-US" altLang="ko-KR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highlight>
                            <a:srgbClr val="FFFF00"/>
                          </a:highlight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현실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자연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)</a:t>
                      </a:r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</a:t>
                      </a:r>
                    </a:p>
                  </p:txBody>
                </p:sp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5286380" y="1928802"/>
                      <a:ext cx="2857520" cy="64633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2</a:t>
                      </a:r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차 질서</a:t>
                      </a:r>
                      <a:endParaRPr lang="en-US" altLang="ko-KR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highlight>
                            <a:srgbClr val="FFFF00"/>
                          </a:highlight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문화</a:t>
                      </a:r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 </a:t>
                      </a:r>
                    </a:p>
                  </p:txBody>
                </p:sp>
                <p:sp>
                  <p:nvSpPr>
                    <p:cNvPr id="9" name="TextBox 8"/>
                    <p:cNvSpPr txBox="1"/>
                    <p:nvPr/>
                  </p:nvSpPr>
                  <p:spPr>
                    <a:xfrm>
                      <a:off x="5286380" y="4429132"/>
                      <a:ext cx="1143008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내용 </a:t>
                      </a:r>
                    </a:p>
                  </p:txBody>
                </p:sp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5286380" y="3000372"/>
                      <a:ext cx="1143008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표현 </a:t>
                      </a:r>
                    </a:p>
                  </p:txBody>
                </p:sp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3643306" y="4429132"/>
                      <a:ext cx="1143008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기의 </a:t>
                      </a:r>
                    </a:p>
                  </p:txBody>
                </p: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3643306" y="3000372"/>
                      <a:ext cx="1143008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기표</a:t>
                      </a:r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857488" y="3714752"/>
                      <a:ext cx="714380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기호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1285852" y="3714752"/>
                      <a:ext cx="1143008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외시의미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p:txBody>
                </p: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7072330" y="4429132"/>
                      <a:ext cx="1143008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신화 </a:t>
                      </a:r>
                    </a:p>
                  </p:txBody>
                </p:sp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7000892" y="3000372"/>
                      <a:ext cx="1143008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함축의미 </a:t>
                      </a:r>
                    </a:p>
                  </p:txBody>
                </p:sp>
                <p:cxnSp>
                  <p:nvCxnSpPr>
                    <p:cNvPr id="18" name="직선 화살표 연결선 17"/>
                    <p:cNvCxnSpPr/>
                    <p:nvPr/>
                  </p:nvCxnSpPr>
                  <p:spPr>
                    <a:xfrm>
                      <a:off x="4857752" y="3143248"/>
                      <a:ext cx="285752" cy="158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직선 화살표 연결선 19"/>
                    <p:cNvCxnSpPr/>
                    <p:nvPr/>
                  </p:nvCxnSpPr>
                  <p:spPr>
                    <a:xfrm>
                      <a:off x="6572264" y="3143248"/>
                      <a:ext cx="285752" cy="158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직선 화살표 연결선 45"/>
                    <p:cNvCxnSpPr/>
                    <p:nvPr/>
                  </p:nvCxnSpPr>
                  <p:spPr>
                    <a:xfrm>
                      <a:off x="4929190" y="4572008"/>
                      <a:ext cx="285752" cy="158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직선 화살표 연결선 46"/>
                    <p:cNvCxnSpPr/>
                    <p:nvPr/>
                  </p:nvCxnSpPr>
                  <p:spPr>
                    <a:xfrm>
                      <a:off x="6572264" y="4643446"/>
                      <a:ext cx="285752" cy="158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2" name="직선 화살표 연결선 51"/>
                  <p:cNvCxnSpPr/>
                  <p:nvPr/>
                </p:nvCxnSpPr>
                <p:spPr>
                  <a:xfrm rot="10800000">
                    <a:off x="2500298" y="3857628"/>
                    <a:ext cx="285752" cy="158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" name="TextBox 3"/>
            <p:cNvSpPr txBox="1"/>
            <p:nvPr/>
          </p:nvSpPr>
          <p:spPr>
            <a:xfrm>
              <a:off x="7360802" y="3625497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보편화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3372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207568" y="1628800"/>
            <a:ext cx="8229600" cy="30998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차 질서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함축의미와 신화 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buNone/>
            </a:pP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함축의미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(connotation)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: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기표의 제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차 의미작용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buNone/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-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주관적 의미작용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특수하며 자의적이다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buNone/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 “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나를 키운 건 팔 할이 </a:t>
            </a:r>
            <a:r>
              <a:rPr lang="ko-KR" altLang="en-US" sz="24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바람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이다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.”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신화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Mythe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하나의 이야기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특수한 언술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buNone/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-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함축의미의 연쇄고리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함축의미의 보편화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524000" y="0"/>
            <a:ext cx="2890664" cy="706090"/>
          </a:xfrm>
          <a:prstGeom prst="rect">
            <a:avLst/>
          </a:prstGeom>
          <a:solidFill>
            <a:schemeClr val="accent1"/>
          </a:solidFill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신화란 무엇인가</a:t>
            </a:r>
            <a:r>
              <a:rPr lang="en-US" altLang="ko-KR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209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279576" y="1268760"/>
            <a:ext cx="7704856" cy="352839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신화 역시 기호체계이기 때문에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~</a:t>
            </a:r>
          </a:p>
          <a:p>
            <a:pPr marL="109728" indent="0">
              <a:buNone/>
            </a:pP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just">
              <a:buNone/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- 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기표와 </a:t>
            </a:r>
            <a:r>
              <a:rPr lang="ko-KR" altLang="en-US" sz="2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기의의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결합이 필요하다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 </a:t>
            </a:r>
          </a:p>
          <a:p>
            <a:pPr marL="808038" indent="-717550" algn="just">
              <a:buNone/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- 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설령 </a:t>
            </a:r>
            <a:r>
              <a:rPr lang="ko-KR" altLang="en-US" sz="2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기의의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고리들로 신화의 일부분이 만들어진다고 해도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그것들이 기표들을 통해 표현되지 않으면 안되고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기표를 빌리면서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함축의미가 일어나게 마련이다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 </a:t>
            </a:r>
          </a:p>
          <a:p>
            <a:pPr marL="358775" indent="-249238" algn="just">
              <a:buNone/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</a:t>
            </a:r>
          </a:p>
          <a:p>
            <a:pPr marL="719138" indent="-360363" algn="just">
              <a:buNone/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※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함축의미와 신화는 따로 떼어 생각할 수 없고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일종의 과정과 결과로 규정할 수 있다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. </a:t>
            </a:r>
          </a:p>
          <a:p>
            <a:pPr>
              <a:buNone/>
            </a:pPr>
            <a:endParaRPr lang="ko-KR" altLang="en-US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24000" y="0"/>
            <a:ext cx="2051720" cy="706090"/>
          </a:xfrm>
          <a:prstGeom prst="rect">
            <a:avLst/>
          </a:prstGeom>
          <a:solidFill>
            <a:schemeClr val="accent1"/>
          </a:solidFill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ko-KR" altLang="en-US" sz="28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신화 만들기</a:t>
            </a:r>
          </a:p>
        </p:txBody>
      </p:sp>
    </p:spTree>
    <p:extLst>
      <p:ext uri="{BB962C8B-B14F-4D97-AF65-F5344CB8AC3E}">
        <p14:creationId xmlns:p14="http://schemas.microsoft.com/office/powerpoint/2010/main" val="413985815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사용자 지정 1">
      <a:majorFont>
        <a:latin typeface="나눔고딕 ExtraBold"/>
        <a:ea typeface="나눔고딕 ExtraBold"/>
        <a:cs typeface=""/>
      </a:majorFont>
      <a:minorFont>
        <a:latin typeface="나눔명조 ExtraBold"/>
        <a:ea typeface="나눔명조 ExtraBold"/>
        <a:cs typeface="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546</Words>
  <Application>Microsoft Office PowerPoint</Application>
  <PresentationFormat>와이드스크린</PresentationFormat>
  <Paragraphs>106</Paragraphs>
  <Slides>21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나눔고딕 ExtraBold</vt:lpstr>
      <vt:lpstr>나눔명조</vt:lpstr>
      <vt:lpstr>나눔명조 ExtraBold</vt:lpstr>
      <vt:lpstr>나눔바른고딕</vt:lpstr>
      <vt:lpstr>맑은 고딕</vt:lpstr>
      <vt:lpstr>Arial</vt:lpstr>
      <vt:lpstr>Verdana</vt:lpstr>
      <vt:lpstr>Wingdings 2</vt:lpstr>
      <vt:lpstr>Wingdings 3</vt:lpstr>
      <vt:lpstr>Office 테마</vt:lpstr>
      <vt:lpstr>광장</vt:lpstr>
      <vt:lpstr>롤랑 바르트(Roland Barthes) 의 이미지 이론</vt:lpstr>
      <vt:lpstr>롤랑 바르트 </vt:lpstr>
      <vt:lpstr>PowerPoint 프레젠테이션</vt:lpstr>
      <vt:lpstr>기호란 무엇인가?</vt:lpstr>
      <vt:lpstr>의사소통</vt:lpstr>
      <vt:lpstr>기표와 기의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통합관계와 연상관계 (rapport syntagmatique/ rapport associatif)</vt:lpstr>
      <vt:lpstr>통합관계와 연상관계 (rapport syntagmatique/ rapport associatif)</vt:lpstr>
      <vt:lpstr>PowerPoint 프레젠테이션</vt:lpstr>
      <vt:lpstr>통합관계와 연상관계 (rapport syntagmatique/ rapport associatif)</vt:lpstr>
      <vt:lpstr>기호의 여러 층위</vt:lpstr>
      <vt:lpstr>기호의 여러 층위</vt:lpstr>
      <vt:lpstr>롤랑 바르트 “이미지의 수사학”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롤랑 바르트(Roland Barthes) 의 이미지 이론</dc:title>
  <dc:creator>김휘택</dc:creator>
  <cp:lastModifiedBy>김 휘택</cp:lastModifiedBy>
  <cp:revision>16</cp:revision>
  <dcterms:created xsi:type="dcterms:W3CDTF">2017-09-20T13:21:10Z</dcterms:created>
  <dcterms:modified xsi:type="dcterms:W3CDTF">2020-03-28T14:26:25Z</dcterms:modified>
</cp:coreProperties>
</file>